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22/01/1441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22/01/1441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22/01/1441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22/01/1441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22/01/1441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22/01/1441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22/01/1441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22/01/1441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22/01/1441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22/01/1441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22/01/1441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22/01/1441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>
                <a:solidFill>
                  <a:srgbClr val="C00000"/>
                </a:solidFill>
              </a:rPr>
              <a:t>المحاضرة الثانية:-المميزات العامة للفطريات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IQ" dirty="0" smtClean="0"/>
              <a:t>*تكلمنا في المحاضرة </a:t>
            </a:r>
            <a:r>
              <a:rPr lang="ar-IQ" dirty="0" err="1" smtClean="0"/>
              <a:t>الاولى</a:t>
            </a:r>
            <a:r>
              <a:rPr lang="ar-IQ" dirty="0" smtClean="0"/>
              <a:t> عن:-</a:t>
            </a:r>
          </a:p>
          <a:p>
            <a:pPr>
              <a:buNone/>
            </a:pPr>
            <a:r>
              <a:rPr lang="ar-IQ" dirty="0" smtClean="0"/>
              <a:t>-تاريخ علم الفطريات</a:t>
            </a:r>
          </a:p>
          <a:p>
            <a:pPr>
              <a:buNone/>
            </a:pPr>
            <a:r>
              <a:rPr lang="ar-IQ" dirty="0" smtClean="0"/>
              <a:t>-</a:t>
            </a:r>
            <a:r>
              <a:rPr lang="ar-IQ" dirty="0" err="1" smtClean="0"/>
              <a:t>اهم</a:t>
            </a:r>
            <a:r>
              <a:rPr lang="ar-IQ" dirty="0" smtClean="0"/>
              <a:t> فوائد </a:t>
            </a:r>
            <a:r>
              <a:rPr lang="ar-IQ" dirty="0" err="1" smtClean="0"/>
              <a:t>واضرار</a:t>
            </a:r>
            <a:r>
              <a:rPr lang="ar-IQ" dirty="0" smtClean="0"/>
              <a:t> الفطريات </a:t>
            </a:r>
          </a:p>
          <a:p>
            <a:pPr>
              <a:buNone/>
            </a:pPr>
            <a:r>
              <a:rPr lang="ar-IQ" dirty="0" smtClean="0"/>
              <a:t>-</a:t>
            </a:r>
            <a:r>
              <a:rPr lang="ar-IQ" dirty="0" err="1" smtClean="0"/>
              <a:t>اهم</a:t>
            </a:r>
            <a:r>
              <a:rPr lang="ar-IQ" dirty="0" smtClean="0"/>
              <a:t> مواصفات الفطريات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أجسام حجرية كبيرة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1674" y="1524001"/>
            <a:ext cx="5876925" cy="430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Rhizomorph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6096000" cy="429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err="1" smtClean="0"/>
              <a:t>حشوة</a:t>
            </a:r>
            <a:r>
              <a:rPr lang="ar-IQ" dirty="0" smtClean="0"/>
              <a:t> فطرية</a:t>
            </a:r>
            <a:r>
              <a:rPr lang="en-US" dirty="0" smtClean="0"/>
              <a:t> </a:t>
            </a:r>
            <a:r>
              <a:rPr lang="en-US" dirty="0" err="1" smtClean="0"/>
              <a:t>Stroma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486399" cy="38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>
                <a:solidFill>
                  <a:srgbClr val="FF0000"/>
                </a:solidFill>
              </a:rPr>
              <a:t>الخلاصة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ar-IQ" dirty="0" smtClean="0">
                <a:solidFill>
                  <a:srgbClr val="0070C0"/>
                </a:solidFill>
              </a:rPr>
              <a:t>الفطريات كائنات حقيقية النواة</a:t>
            </a:r>
          </a:p>
          <a:p>
            <a:pPr>
              <a:buFont typeface="Arial" charset="0"/>
              <a:buChar char="•"/>
            </a:pPr>
            <a:r>
              <a:rPr lang="ar-IQ" dirty="0" smtClean="0">
                <a:solidFill>
                  <a:srgbClr val="00B050"/>
                </a:solidFill>
              </a:rPr>
              <a:t>يتكون الجسم من خلية واحدة </a:t>
            </a:r>
            <a:r>
              <a:rPr lang="ar-IQ" dirty="0" err="1" smtClean="0">
                <a:solidFill>
                  <a:srgbClr val="00B050"/>
                </a:solidFill>
              </a:rPr>
              <a:t>او</a:t>
            </a:r>
            <a:r>
              <a:rPr lang="ar-IQ" dirty="0" smtClean="0">
                <a:solidFill>
                  <a:srgbClr val="00B050"/>
                </a:solidFill>
              </a:rPr>
              <a:t> من خيوط دقيقة</a:t>
            </a:r>
          </a:p>
          <a:p>
            <a:pPr>
              <a:buFont typeface="Arial" charset="0"/>
              <a:buChar char="•"/>
            </a:pPr>
            <a:r>
              <a:rPr lang="ar-IQ" dirty="0" smtClean="0">
                <a:solidFill>
                  <a:srgbClr val="C00000"/>
                </a:solidFill>
              </a:rPr>
              <a:t>قد تكون الخيوط مقسمة </a:t>
            </a:r>
            <a:r>
              <a:rPr lang="ar-IQ" dirty="0" err="1" smtClean="0">
                <a:solidFill>
                  <a:srgbClr val="C00000"/>
                </a:solidFill>
              </a:rPr>
              <a:t>او</a:t>
            </a:r>
            <a:r>
              <a:rPr lang="ar-IQ" dirty="0" smtClean="0">
                <a:solidFill>
                  <a:srgbClr val="C00000"/>
                </a:solidFill>
              </a:rPr>
              <a:t> غير مقسمة</a:t>
            </a:r>
          </a:p>
          <a:p>
            <a:pPr>
              <a:buFont typeface="Arial" charset="0"/>
              <a:buChar char="•"/>
            </a:pPr>
            <a:r>
              <a:rPr lang="ar-IQ" dirty="0" smtClean="0">
                <a:solidFill>
                  <a:srgbClr val="7030A0"/>
                </a:solidFill>
              </a:rPr>
              <a:t>تعيش الفطريات </a:t>
            </a:r>
            <a:r>
              <a:rPr lang="ar-IQ" dirty="0" err="1" smtClean="0">
                <a:solidFill>
                  <a:srgbClr val="7030A0"/>
                </a:solidFill>
              </a:rPr>
              <a:t>اما</a:t>
            </a:r>
            <a:r>
              <a:rPr lang="ar-IQ" dirty="0" smtClean="0">
                <a:solidFill>
                  <a:srgbClr val="7030A0"/>
                </a:solidFill>
              </a:rPr>
              <a:t> </a:t>
            </a:r>
            <a:r>
              <a:rPr lang="ar-IQ" dirty="0" err="1" smtClean="0">
                <a:solidFill>
                  <a:srgbClr val="7030A0"/>
                </a:solidFill>
              </a:rPr>
              <a:t>مترممة</a:t>
            </a:r>
            <a:r>
              <a:rPr lang="ar-IQ" dirty="0" smtClean="0">
                <a:solidFill>
                  <a:srgbClr val="7030A0"/>
                </a:solidFill>
              </a:rPr>
              <a:t> </a:t>
            </a:r>
            <a:r>
              <a:rPr lang="ar-IQ" dirty="0" err="1" smtClean="0">
                <a:solidFill>
                  <a:srgbClr val="7030A0"/>
                </a:solidFill>
              </a:rPr>
              <a:t>او</a:t>
            </a:r>
            <a:r>
              <a:rPr lang="ar-IQ" dirty="0" smtClean="0">
                <a:solidFill>
                  <a:srgbClr val="7030A0"/>
                </a:solidFill>
              </a:rPr>
              <a:t> متطفلة وتوجد بين هاتين المجموعتين مجاميع </a:t>
            </a:r>
            <a:r>
              <a:rPr lang="ar-IQ" dirty="0" err="1" smtClean="0">
                <a:solidFill>
                  <a:srgbClr val="7030A0"/>
                </a:solidFill>
              </a:rPr>
              <a:t>اخرى</a:t>
            </a:r>
            <a:r>
              <a:rPr lang="ar-IQ" dirty="0" smtClean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err="1" smtClean="0">
                <a:solidFill>
                  <a:srgbClr val="FF0000"/>
                </a:solidFill>
              </a:rPr>
              <a:t>اسئلة</a:t>
            </a:r>
            <a:r>
              <a:rPr lang="ar-IQ" dirty="0" smtClean="0">
                <a:solidFill>
                  <a:srgbClr val="FF0000"/>
                </a:solidFill>
              </a:rPr>
              <a:t> حول المحاضرة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IQ" dirty="0" smtClean="0">
                <a:solidFill>
                  <a:srgbClr val="FF0000"/>
                </a:solidFill>
              </a:rPr>
              <a:t>أجب </a:t>
            </a:r>
            <a:r>
              <a:rPr lang="ar-IQ" dirty="0" err="1" smtClean="0">
                <a:solidFill>
                  <a:srgbClr val="FF0000"/>
                </a:solidFill>
              </a:rPr>
              <a:t>بصح</a:t>
            </a:r>
            <a:r>
              <a:rPr lang="ar-IQ" dirty="0" smtClean="0">
                <a:solidFill>
                  <a:srgbClr val="FF0000"/>
                </a:solidFill>
              </a:rPr>
              <a:t> </a:t>
            </a:r>
            <a:r>
              <a:rPr lang="ar-IQ" dirty="0" err="1" smtClean="0">
                <a:solidFill>
                  <a:srgbClr val="FF0000"/>
                </a:solidFill>
              </a:rPr>
              <a:t>او</a:t>
            </a:r>
            <a:r>
              <a:rPr lang="ar-IQ" dirty="0" smtClean="0">
                <a:solidFill>
                  <a:srgbClr val="FF0000"/>
                </a:solidFill>
              </a:rPr>
              <a:t> خطأ</a:t>
            </a:r>
          </a:p>
          <a:p>
            <a:pPr>
              <a:buNone/>
            </a:pPr>
            <a:r>
              <a:rPr lang="ar-IQ" dirty="0" smtClean="0">
                <a:solidFill>
                  <a:srgbClr val="00B050"/>
                </a:solidFill>
              </a:rPr>
              <a:t>1- يتكون جسم الخمائر من خيوط </a:t>
            </a:r>
            <a:r>
              <a:rPr lang="ar-IQ" dirty="0" err="1" smtClean="0">
                <a:solidFill>
                  <a:srgbClr val="00B050"/>
                </a:solidFill>
              </a:rPr>
              <a:t>دقيقية</a:t>
            </a:r>
            <a:r>
              <a:rPr lang="ar-IQ" dirty="0" smtClean="0">
                <a:solidFill>
                  <a:srgbClr val="00B050"/>
                </a:solidFill>
              </a:rPr>
              <a:t>.</a:t>
            </a:r>
          </a:p>
          <a:p>
            <a:pPr>
              <a:buNone/>
            </a:pPr>
            <a:r>
              <a:rPr lang="ar-IQ" dirty="0" smtClean="0">
                <a:solidFill>
                  <a:srgbClr val="00B0F0"/>
                </a:solidFill>
              </a:rPr>
              <a:t>2-تعيش الفطريات </a:t>
            </a:r>
            <a:r>
              <a:rPr lang="ar-IQ" dirty="0" err="1" smtClean="0">
                <a:solidFill>
                  <a:srgbClr val="00B0F0"/>
                </a:solidFill>
              </a:rPr>
              <a:t>المترممة</a:t>
            </a:r>
            <a:r>
              <a:rPr lang="ar-IQ" dirty="0" smtClean="0">
                <a:solidFill>
                  <a:srgbClr val="00B0F0"/>
                </a:solidFill>
              </a:rPr>
              <a:t> على الخلايا الحية.</a:t>
            </a:r>
          </a:p>
          <a:p>
            <a:pPr>
              <a:buNone/>
            </a:pPr>
            <a:r>
              <a:rPr lang="ar-IQ" dirty="0" smtClean="0">
                <a:solidFill>
                  <a:srgbClr val="C00000"/>
                </a:solidFill>
              </a:rPr>
              <a:t>3-</a:t>
            </a:r>
            <a:r>
              <a:rPr lang="ar-IQ" dirty="0" err="1" smtClean="0">
                <a:solidFill>
                  <a:srgbClr val="C00000"/>
                </a:solidFill>
              </a:rPr>
              <a:t>الاجسام</a:t>
            </a:r>
            <a:r>
              <a:rPr lang="ar-IQ" dirty="0" smtClean="0">
                <a:solidFill>
                  <a:srgbClr val="C00000"/>
                </a:solidFill>
              </a:rPr>
              <a:t> الحجرية عبارة عن تجمعات </a:t>
            </a:r>
            <a:r>
              <a:rPr lang="ar-IQ" dirty="0" err="1" smtClean="0">
                <a:solidFill>
                  <a:srgbClr val="C00000"/>
                </a:solidFill>
              </a:rPr>
              <a:t>لهايفات</a:t>
            </a:r>
            <a:r>
              <a:rPr lang="ar-IQ" dirty="0" smtClean="0">
                <a:solidFill>
                  <a:srgbClr val="C00000"/>
                </a:solidFill>
              </a:rPr>
              <a:t> الفطر.</a:t>
            </a:r>
          </a:p>
          <a:p>
            <a:pPr>
              <a:buNone/>
            </a:pPr>
            <a:r>
              <a:rPr lang="ar-IQ" dirty="0" smtClean="0">
                <a:solidFill>
                  <a:srgbClr val="00B0F0"/>
                </a:solidFill>
              </a:rPr>
              <a:t>4- تعد فطريات البياض </a:t>
            </a:r>
            <a:r>
              <a:rPr lang="ar-IQ" dirty="0" err="1" smtClean="0">
                <a:solidFill>
                  <a:srgbClr val="00B0F0"/>
                </a:solidFill>
              </a:rPr>
              <a:t>الدقيقي</a:t>
            </a:r>
            <a:r>
              <a:rPr lang="ar-IQ" dirty="0" smtClean="0">
                <a:solidFill>
                  <a:srgbClr val="00B0F0"/>
                </a:solidFill>
              </a:rPr>
              <a:t> متطفلات </a:t>
            </a:r>
            <a:r>
              <a:rPr lang="ar-IQ" dirty="0" err="1" smtClean="0">
                <a:solidFill>
                  <a:srgbClr val="00B0F0"/>
                </a:solidFill>
              </a:rPr>
              <a:t>اجبارية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المميزات العامة للفطريات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IQ" dirty="0" smtClean="0"/>
              <a:t> الفطريات كائنات حقيقية النواة  ,خالية من الكلوروفيل  </a:t>
            </a:r>
            <a:r>
              <a:rPr lang="en-US" dirty="0" err="1" smtClean="0">
                <a:solidFill>
                  <a:srgbClr val="FF0000"/>
                </a:solidFill>
              </a:rPr>
              <a:t>Heterothalic</a:t>
            </a:r>
            <a:r>
              <a:rPr lang="ar-IQ" dirty="0" smtClean="0"/>
              <a:t>,تحيط خلاياها جدران خلوية </a:t>
            </a:r>
            <a:r>
              <a:rPr lang="ar-IQ" dirty="0" err="1" smtClean="0"/>
              <a:t>خلوية</a:t>
            </a:r>
            <a:r>
              <a:rPr lang="ar-IQ" dirty="0" smtClean="0"/>
              <a:t> مكونة من </a:t>
            </a:r>
            <a:r>
              <a:rPr lang="ar-IQ" dirty="0" err="1" smtClean="0"/>
              <a:t>الكايتين</a:t>
            </a:r>
            <a:r>
              <a:rPr lang="ar-IQ" dirty="0" smtClean="0"/>
              <a:t> </a:t>
            </a:r>
            <a:r>
              <a:rPr lang="ar-IQ" dirty="0" err="1" smtClean="0"/>
              <a:t>والكلوكان</a:t>
            </a:r>
            <a:r>
              <a:rPr lang="ar-IQ" dirty="0" smtClean="0"/>
              <a:t>  ,تتكاثر جنسيا ولا جنسيا وتنتج انواع من مختلفة من السبورات التي تماثل البذور في النباتات تعيش معيشة رمية او طفيلية.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2265811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dirty="0" smtClean="0"/>
              <a:t>تركيب جسم الفطر </a:t>
            </a:r>
            <a:r>
              <a:rPr lang="en-US" dirty="0" smtClean="0"/>
              <a:t>Structure of the fungal body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IQ" dirty="0" smtClean="0"/>
              <a:t>خلية واحدة---الخمائر </a:t>
            </a:r>
            <a:r>
              <a:rPr lang="en-US" dirty="0" smtClean="0"/>
              <a:t>yeast</a:t>
            </a:r>
          </a:p>
          <a:p>
            <a:r>
              <a:rPr lang="ar-IQ" dirty="0" smtClean="0"/>
              <a:t>بلازموديوم </a:t>
            </a:r>
            <a:r>
              <a:rPr lang="en-US" dirty="0" smtClean="0">
                <a:solidFill>
                  <a:srgbClr val="FF0000"/>
                </a:solidFill>
              </a:rPr>
              <a:t>Plasmodium</a:t>
            </a:r>
            <a:r>
              <a:rPr lang="ar-IQ" dirty="0" smtClean="0"/>
              <a:t>كما في الفطريات الهلامية؟</a:t>
            </a:r>
          </a:p>
          <a:p>
            <a:pPr marL="0" indent="0">
              <a:buNone/>
            </a:pPr>
            <a:r>
              <a:rPr lang="ar-IQ" dirty="0" smtClean="0"/>
              <a:t>* الغالبية من الفطريات تتكون من خيوط دقيقة تسمى </a:t>
            </a:r>
            <a:r>
              <a:rPr lang="en-US" dirty="0" smtClean="0">
                <a:solidFill>
                  <a:srgbClr val="FF0000"/>
                </a:solidFill>
              </a:rPr>
              <a:t>Hyphae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B050"/>
                </a:solidFill>
              </a:rPr>
              <a:t>hypha</a:t>
            </a:r>
            <a:r>
              <a:rPr lang="en-US" dirty="0" smtClean="0"/>
              <a:t>)</a:t>
            </a:r>
            <a:r>
              <a:rPr lang="ar-IQ" dirty="0" smtClean="0"/>
              <a:t> تكون في مجموعها جسم الفطر </a:t>
            </a:r>
            <a:r>
              <a:rPr lang="en-US" dirty="0" smtClean="0">
                <a:solidFill>
                  <a:srgbClr val="FF0000"/>
                </a:solidFill>
              </a:rPr>
              <a:t>Mycelium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ar-IQ" dirty="0" smtClean="0"/>
              <a:t>*الخيوط الفطرية اما ان تكون مقسمة بحواجز عرضية تسمى </a:t>
            </a:r>
            <a:r>
              <a:rPr lang="en-US" dirty="0" err="1" smtClean="0">
                <a:solidFill>
                  <a:srgbClr val="FF0000"/>
                </a:solidFill>
              </a:rPr>
              <a:t>Septate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ar-IQ" dirty="0" smtClean="0"/>
              <a:t> او غير مقسمة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non-</a:t>
            </a:r>
            <a:r>
              <a:rPr lang="en-US" dirty="0" err="1" smtClean="0">
                <a:solidFill>
                  <a:srgbClr val="FF0000"/>
                </a:solidFill>
              </a:rPr>
              <a:t>septate</a:t>
            </a:r>
            <a:r>
              <a:rPr lang="ar-IQ" dirty="0" smtClean="0"/>
              <a:t>او </a:t>
            </a:r>
            <a:r>
              <a:rPr lang="en-US" dirty="0" err="1" smtClean="0">
                <a:solidFill>
                  <a:srgbClr val="FF0000"/>
                </a:solidFill>
              </a:rPr>
              <a:t>Coenocytic</a:t>
            </a:r>
            <a:endParaRPr lang="ar-IQ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88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ar-IQ" dirty="0" smtClean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Uninucleate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Binucleate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/>
              <a:t> </a:t>
            </a:r>
            <a:r>
              <a:rPr lang="en-US" dirty="0" smtClean="0"/>
              <a:t> Multinucleate</a:t>
            </a:r>
          </a:p>
          <a:p>
            <a:pPr marL="0" indent="0" algn="l">
              <a:buNone/>
            </a:pPr>
            <a:r>
              <a:rPr lang="en-US" dirty="0" smtClean="0"/>
              <a:t>  </a:t>
            </a:r>
            <a:r>
              <a:rPr lang="en-US" dirty="0" err="1" smtClean="0"/>
              <a:t>Homokaryon</a:t>
            </a:r>
            <a:r>
              <a:rPr lang="en-US" dirty="0" smtClean="0"/>
              <a:t> </a:t>
            </a:r>
          </a:p>
          <a:p>
            <a:pPr marL="0" indent="0" algn="l">
              <a:buNone/>
            </a:pPr>
            <a:r>
              <a:rPr lang="en-US" dirty="0" smtClean="0"/>
              <a:t>  </a:t>
            </a:r>
            <a:r>
              <a:rPr lang="en-US" dirty="0" err="1" smtClean="0"/>
              <a:t>Heterokaryon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  Haploid</a:t>
            </a:r>
          </a:p>
          <a:p>
            <a:pPr marL="0" indent="0" algn="l">
              <a:buNone/>
            </a:pPr>
            <a:r>
              <a:rPr lang="en-US" dirty="0" smtClean="0"/>
              <a:t>  Diploid</a:t>
            </a:r>
          </a:p>
          <a:p>
            <a:pPr marL="0" indent="0" algn="l">
              <a:buNone/>
            </a:pPr>
            <a:r>
              <a:rPr lang="en-US" dirty="0" smtClean="0"/>
              <a:t>  Central pores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2984851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i="1" dirty="0" smtClean="0"/>
              <a:t> </a:t>
            </a:r>
            <a:r>
              <a:rPr lang="en-US" i="1" dirty="0" err="1" smtClean="0"/>
              <a:t>Rhizopus</a:t>
            </a:r>
            <a:r>
              <a:rPr lang="en-US" i="1" dirty="0" smtClean="0"/>
              <a:t> </a:t>
            </a:r>
            <a:r>
              <a:rPr lang="en-US" i="1" dirty="0" err="1" smtClean="0"/>
              <a:t>stolinfer</a:t>
            </a:r>
            <a:r>
              <a:rPr lang="en-US" i="1" dirty="0" smtClean="0"/>
              <a:t> </a:t>
            </a:r>
          </a:p>
          <a:p>
            <a:pPr marL="0" indent="0" algn="l">
              <a:buNone/>
            </a:pPr>
            <a:r>
              <a:rPr lang="en-US" i="1" dirty="0" smtClean="0"/>
              <a:t> </a:t>
            </a:r>
            <a:r>
              <a:rPr lang="en-US" dirty="0" err="1" smtClean="0"/>
              <a:t>Prosenchyma</a:t>
            </a:r>
            <a:endParaRPr lang="en-US" dirty="0" smtClean="0"/>
          </a:p>
          <a:p>
            <a:pPr marL="0" indent="0" algn="l">
              <a:buNone/>
            </a:pPr>
            <a:r>
              <a:rPr lang="en-US" i="1" dirty="0" smtClean="0"/>
              <a:t> </a:t>
            </a:r>
            <a:r>
              <a:rPr lang="en-US" dirty="0" err="1" smtClean="0"/>
              <a:t>Psedoparanchyma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/>
              <a:t> </a:t>
            </a:r>
            <a:r>
              <a:rPr lang="en-US" dirty="0" err="1" smtClean="0"/>
              <a:t>plectonchyma</a:t>
            </a:r>
            <a:endParaRPr lang="en-US" dirty="0" smtClean="0"/>
          </a:p>
          <a:p>
            <a:pPr marL="0" indent="0" algn="l">
              <a:buNone/>
            </a:pPr>
            <a:r>
              <a:rPr lang="en-US" i="1" dirty="0"/>
              <a:t> </a:t>
            </a:r>
            <a:r>
              <a:rPr lang="en-US" dirty="0" err="1" smtClean="0"/>
              <a:t>stroma</a:t>
            </a:r>
            <a:r>
              <a:rPr lang="en-US" dirty="0" smtClean="0"/>
              <a:t>—</a:t>
            </a:r>
            <a:r>
              <a:rPr lang="en-US" dirty="0" err="1" smtClean="0"/>
              <a:t>scterotia</a:t>
            </a:r>
            <a:r>
              <a:rPr lang="en-US" i="1" dirty="0" smtClean="0"/>
              <a:t>(</a:t>
            </a:r>
            <a:r>
              <a:rPr lang="en-US" i="1" dirty="0" err="1" smtClean="0"/>
              <a:t>Rhizoctonia</a:t>
            </a:r>
            <a:r>
              <a:rPr lang="en-US" i="1" dirty="0" smtClean="0"/>
              <a:t> </a:t>
            </a:r>
            <a:r>
              <a:rPr lang="en-US" i="1" dirty="0" err="1" smtClean="0"/>
              <a:t>solani</a:t>
            </a:r>
            <a:r>
              <a:rPr lang="en-US" i="1" dirty="0" smtClean="0"/>
              <a:t>) –</a:t>
            </a:r>
            <a:r>
              <a:rPr lang="en-US" dirty="0" err="1" smtClean="0"/>
              <a:t>Rhizomorph</a:t>
            </a:r>
            <a:r>
              <a:rPr lang="en-US" i="1" dirty="0" smtClean="0"/>
              <a:t>(</a:t>
            </a:r>
            <a:r>
              <a:rPr lang="en-US" i="1" dirty="0" err="1" smtClean="0"/>
              <a:t>Armilaria</a:t>
            </a:r>
            <a:r>
              <a:rPr lang="en-US" i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267037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طرق معيشة الفطريات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>
                <a:solidFill>
                  <a:srgbClr val="C00000"/>
                </a:solidFill>
              </a:rPr>
              <a:t>1:-Obligate saprophyte—coprophilous fungi(</a:t>
            </a:r>
            <a:r>
              <a:rPr lang="en-US" i="1" dirty="0" err="1" smtClean="0">
                <a:solidFill>
                  <a:srgbClr val="C00000"/>
                </a:solidFill>
              </a:rPr>
              <a:t>Sordaria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spp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70C0"/>
                </a:solidFill>
              </a:rPr>
              <a:t>2:-Facultative parasite(</a:t>
            </a:r>
            <a:r>
              <a:rPr lang="en-US" i="1" dirty="0" err="1" smtClean="0">
                <a:solidFill>
                  <a:srgbClr val="0070C0"/>
                </a:solidFill>
              </a:rPr>
              <a:t>Rhizoctonia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solani;Fusarium</a:t>
            </a:r>
            <a:r>
              <a:rPr lang="en-US" dirty="0" smtClean="0"/>
              <a:t>	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C00000"/>
                </a:solidFill>
              </a:rPr>
              <a:t>3:-Facultative saprophyte(Smut fungi)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70C0"/>
                </a:solidFill>
              </a:rPr>
              <a:t>4:-Obligate parasite (downy mildew, powdery mildew)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B050"/>
                </a:solidFill>
              </a:rPr>
              <a:t>*symbiosis(</a:t>
            </a:r>
            <a:r>
              <a:rPr lang="en-US" dirty="0" err="1" smtClean="0">
                <a:solidFill>
                  <a:srgbClr val="00B050"/>
                </a:solidFill>
              </a:rPr>
              <a:t>mutilastaic</a:t>
            </a:r>
            <a:r>
              <a:rPr lang="en-US" dirty="0" smtClean="0">
                <a:solidFill>
                  <a:srgbClr val="00B050"/>
                </a:solidFill>
              </a:rPr>
              <a:t> relationship)</a:t>
            </a:r>
          </a:p>
        </p:txBody>
      </p:sp>
    </p:spTree>
    <p:extLst>
      <p:ext uri="{BB962C8B-B14F-4D97-AF65-F5344CB8AC3E}">
        <p14:creationId xmlns:p14="http://schemas.microsoft.com/office/powerpoint/2010/main" xmlns="" val="3615043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>
                <a:solidFill>
                  <a:srgbClr val="FF0000"/>
                </a:solidFill>
              </a:rPr>
              <a:t>أشكال مختلفة من جسم الفطر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1" y="1828800"/>
            <a:ext cx="5867400" cy="41147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غزل فطري مقسم</a:t>
            </a:r>
            <a:endParaRPr lang="en-US" dirty="0"/>
          </a:p>
        </p:txBody>
      </p:sp>
      <p:pic>
        <p:nvPicPr>
          <p:cNvPr id="4" name="Picture 1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905000"/>
            <a:ext cx="71628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err="1" smtClean="0"/>
              <a:t>اجسام</a:t>
            </a:r>
            <a:r>
              <a:rPr lang="ar-IQ" dirty="0" smtClean="0"/>
              <a:t> حجرية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524000"/>
            <a:ext cx="60769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264</Words>
  <Application>Microsoft Office PowerPoint</Application>
  <PresentationFormat>عرض على الشاشة (3:4)‏</PresentationFormat>
  <Paragraphs>49</Paragraphs>
  <Slides>14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سمة Office</vt:lpstr>
      <vt:lpstr>المحاضرة الثانية:-المميزات العامة للفطريات</vt:lpstr>
      <vt:lpstr>المميزات العامة للفطريات</vt:lpstr>
      <vt:lpstr>تركيب جسم الفطر Structure of the fungal body</vt:lpstr>
      <vt:lpstr>الشريحة 4</vt:lpstr>
      <vt:lpstr>الشريحة 5</vt:lpstr>
      <vt:lpstr>طرق معيشة الفطريات</vt:lpstr>
      <vt:lpstr>أشكال مختلفة من جسم الفطر</vt:lpstr>
      <vt:lpstr>غزل فطري مقسم</vt:lpstr>
      <vt:lpstr>اجسام حجرية</vt:lpstr>
      <vt:lpstr>أجسام حجرية كبيرة</vt:lpstr>
      <vt:lpstr>Rhizomorph</vt:lpstr>
      <vt:lpstr>حشوة فطرية Stroma</vt:lpstr>
      <vt:lpstr>الخلاصة</vt:lpstr>
      <vt:lpstr>اسئلة حول المحاضرة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المميزات العامة للفطريات</dc:title>
  <dc:creator>almasar</dc:creator>
  <cp:lastModifiedBy>s0o</cp:lastModifiedBy>
  <cp:revision>21</cp:revision>
  <dcterms:created xsi:type="dcterms:W3CDTF">2017-10-18T13:34:38Z</dcterms:created>
  <dcterms:modified xsi:type="dcterms:W3CDTF">2019-09-21T18:15:31Z</dcterms:modified>
</cp:coreProperties>
</file>